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88" r:id="rId5"/>
    <p:sldId id="296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267" r:id="rId14"/>
    <p:sldId id="303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5" autoAdjust="0"/>
    <p:restoredTop sz="93246" autoAdjust="0"/>
  </p:normalViewPr>
  <p:slideViewPr>
    <p:cSldViewPr>
      <p:cViewPr varScale="1">
        <p:scale>
          <a:sx n="114" d="100"/>
          <a:sy n="11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tPAdUv90Ax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uSe7lvRu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ERPxYoZTVg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꿈</a:t>
            </a:r>
            <a:r>
              <a:rPr lang="ko-KR" altLang="en-US" sz="3600" spc="-15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</a:t>
            </a:r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무의식</a:t>
            </a:r>
            <a:r>
              <a:rPr lang="ko-KR" altLang="en-US" sz="3600" spc="-15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</a:t>
            </a:r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세계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표현한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초현실주의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3074" name="Picture 2" descr="C:\Users\PC\Desktop\afdgw43e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/>
        </p:blipFill>
        <p:spPr bwMode="auto">
          <a:xfrm>
            <a:off x="5488327" y="2348880"/>
            <a:ext cx="367826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6866" y="1646411"/>
            <a:ext cx="6174727" cy="36420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칼로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(Kahlo, 1907~1954)</a:t>
            </a: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교통사고로 인한 육체적 고통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 번의 유산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순탄치 않은 결혼 생활 등 비극적 삶을 예술로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승화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고통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상실감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외로움 속에서도 삶에 대한 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의지와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열정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자의식 등이 투영된 자화상을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많이 남김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indent="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티후아나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여인으로서의 자화상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(1943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상처입은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(1946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모서리가 둥근 직사각형 5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7524328" y="147408"/>
            <a:ext cx="135773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200" b="1" spc="-150" dirty="0">
                <a:solidFill>
                  <a:srgbClr val="FF3300"/>
                </a:solidFill>
              </a:rPr>
              <a:t>멕시코의 여성 화가</a:t>
            </a:r>
            <a:r>
              <a:rPr lang="en-US" altLang="ko-KR" sz="1200" b="1" spc="-150" dirty="0">
                <a:solidFill>
                  <a:srgbClr val="FF3300"/>
                </a:solidFill>
              </a:rPr>
              <a:t>, </a:t>
            </a:r>
            <a:r>
              <a:rPr lang="ko-KR" altLang="en-US" sz="1200" b="1" spc="-150" dirty="0" err="1">
                <a:solidFill>
                  <a:srgbClr val="FF3300"/>
                </a:solidFill>
              </a:rPr>
              <a:t>프리다</a:t>
            </a:r>
            <a:r>
              <a:rPr lang="ko-KR" altLang="en-US" sz="1200" b="1" spc="-150" dirty="0">
                <a:solidFill>
                  <a:srgbClr val="FF3300"/>
                </a:solidFill>
              </a:rPr>
              <a:t> 칼로</a:t>
            </a:r>
          </a:p>
        </p:txBody>
      </p:sp>
      <p:pic>
        <p:nvPicPr>
          <p:cNvPr id="9" name="그림 8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4185468"/>
            <a:ext cx="331236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티후아나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여인으로서의 자화상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(1943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자신의 이마에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남편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리베라의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얼굴을 그려 넣어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남편을 향한 집착을 보여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주고 있음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098" name="Picture 2" descr="C:\Users\PC\Desktop\e35db4ac3809d9140e7484af2936b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7" y="718557"/>
            <a:ext cx="4293315" cy="55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228" y="5222230"/>
            <a:ext cx="722517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상처입은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사슴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(1946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척추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수술 후 오랫동안 자신을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괴롭혀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온 육체적 고통에서 벗어나리라는 기대가 엇나가자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그에 대한 좌절감을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122" name="Picture 2" descr="C:\Users\PC\Desktop\the_wounded_deer_1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8" y="685726"/>
            <a:ext cx="5760640" cy="446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795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9875" indent="-269875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마그리트가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 자주 사용하던 기법으로 사로 상관없는 것들을 함께 그리거나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친숙하고 일상적인 물건을 엉뚱한 환경과 결합하는 등의 표현 기법은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콜라주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프로타</a:t>
            </a:r>
            <a:r>
              <a:rPr lang="ko-KR" altLang="en-US" sz="2400" b="1" spc="-150" dirty="0" err="1"/>
              <a:t>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데페이즈망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데칼코마</a:t>
            </a:r>
            <a:r>
              <a:rPr lang="ko-KR" altLang="en-US" sz="2400" b="1" spc="-150" dirty="0" err="1"/>
              <a:t>니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43711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9875" indent="-269875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초현실주의 미술의 특징이 아닌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광학과 색채 연구에 바탕을 둠</a:t>
            </a:r>
            <a:r>
              <a:rPr lang="en-US" altLang="ko-KR" sz="2400" b="1" spc="-150" dirty="0"/>
              <a:t>. 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/>
              <a:t> </a:t>
            </a:r>
            <a:r>
              <a:rPr lang="ko-KR" altLang="en-US" sz="2400" b="1" spc="-150" dirty="0" smtClean="0"/>
              <a:t>꿈과 환상</a:t>
            </a:r>
            <a:r>
              <a:rPr lang="en-US" altLang="ko-KR" sz="2400" b="1" spc="-150" dirty="0" smtClean="0"/>
              <a:t>, </a:t>
            </a:r>
            <a:r>
              <a:rPr lang="ko-KR" altLang="en-US" sz="2400" b="1" spc="-150" dirty="0" smtClean="0"/>
              <a:t>무의식의 세계 표현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프로이트 정신분석학의 영향 받음</a:t>
            </a:r>
            <a:r>
              <a:rPr lang="en-US" altLang="ko-KR" sz="2400" b="1" spc="-150" dirty="0"/>
              <a:t>.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우연성과 비합리성 토대 표현 기법 </a:t>
            </a:r>
            <a:r>
              <a:rPr lang="ko-KR" altLang="en-US" sz="2400" b="1" spc="-150" dirty="0" smtClean="0"/>
              <a:t>창안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256490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57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192688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초현실주의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en-US" altLang="ko-KR" sz="2400" b="1" spc="-100" dirty="0" smtClean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마그리트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인간의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조건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통찰력</a:t>
            </a:r>
            <a:endParaRPr lang="en-US" altLang="ko-KR" sz="24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달리</a:t>
            </a:r>
            <a:r>
              <a:rPr lang="en-US" altLang="ko-KR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나르시스의 변형</a:t>
            </a:r>
            <a:endParaRPr lang="en-US" altLang="ko-KR" sz="24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칼로</a:t>
            </a:r>
            <a:r>
              <a:rPr lang="en-US" altLang="ko-KR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4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상처 </a:t>
            </a:r>
            <a:r>
              <a:rPr lang="ko-KR" altLang="en-US" sz="24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입은 사슴</a:t>
            </a:r>
            <a:endParaRPr lang="en-US" altLang="ko-KR" sz="24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ts val="4600"/>
              </a:lnSpc>
            </a:pPr>
            <a:r>
              <a:rPr lang="en-US" altLang="ko-KR" sz="2400" b="1" spc="-100" dirty="0" smtClean="0"/>
              <a:t>3.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초현실주의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1920~1950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7229550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 smtClean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프로이트의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정신분석학의 영향을 받아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꿈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환상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무의식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세계를 표현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반이성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반문명을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표방한 다다이즘의 영향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사실과 비사실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의식과 무의식을 결합해 낯설고 기묘한 세계 창조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우연성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비합리성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의거한 표현 기법 창안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: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자동기술법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오토마티즘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데페이즈망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콜라주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프로타주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pPr marL="538163">
              <a:lnSpc>
                <a:spcPts val="3200"/>
              </a:lnSpc>
              <a:tabLst>
                <a:tab pos="536575" algn="l"/>
              </a:tabLst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데칼코마니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6866" y="1646411"/>
            <a:ext cx="7445574" cy="31803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마그리트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(Magritte/1898~1967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낯설고 기묘한 상황을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사실적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이미지로 창작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데페이즈망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기법 활용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서로 상관없는 것들을 함께 그리거나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친숙하고 일상적인 물건을 엉뚱한 환경이나 상황과 결합하는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등의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방법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→ 심리적 충격을 일으킴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독특한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예술 세계로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대중문화에 영향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인간의 조건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(1935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통찰력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(1936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모서리가 둥근 직사각형 5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7524328" y="178185"/>
            <a:ext cx="135773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ko-KR" sz="1000" b="1" spc="-150" dirty="0">
                <a:solidFill>
                  <a:srgbClr val="FF3300"/>
                </a:solidFill>
              </a:rPr>
              <a:t>[</a:t>
            </a:r>
            <a:r>
              <a:rPr lang="ko-KR" altLang="en-US" sz="1000" b="1" spc="-150" dirty="0">
                <a:solidFill>
                  <a:srgbClr val="FF3300"/>
                </a:solidFill>
              </a:rPr>
              <a:t>아트컬렉션 추천</a:t>
            </a:r>
            <a:r>
              <a:rPr lang="en-US" altLang="ko-KR" sz="1000" b="1" spc="-150" dirty="0">
                <a:solidFill>
                  <a:srgbClr val="FF3300"/>
                </a:solidFill>
              </a:rPr>
              <a:t>] </a:t>
            </a:r>
            <a:r>
              <a:rPr lang="ko-KR" altLang="en-US" sz="1000" b="1" spc="-150" dirty="0" err="1">
                <a:solidFill>
                  <a:srgbClr val="FF3300"/>
                </a:solidFill>
              </a:rPr>
              <a:t>르네</a:t>
            </a:r>
            <a:r>
              <a:rPr lang="ko-KR" altLang="en-US" sz="1000" b="1" spc="-150" dirty="0">
                <a:solidFill>
                  <a:srgbClr val="FF3300"/>
                </a:solidFill>
              </a:rPr>
              <a:t> </a:t>
            </a:r>
            <a:r>
              <a:rPr lang="ko-KR" altLang="en-US" sz="1000" b="1" spc="-150" dirty="0" err="1">
                <a:solidFill>
                  <a:srgbClr val="FF3300"/>
                </a:solidFill>
              </a:rPr>
              <a:t>마그리트</a:t>
            </a:r>
            <a:r>
              <a:rPr lang="ko-KR" altLang="en-US" sz="1000" b="1" spc="-150" dirty="0">
                <a:solidFill>
                  <a:srgbClr val="FF3300"/>
                </a:solidFill>
              </a:rPr>
              <a:t> </a:t>
            </a:r>
            <a:r>
              <a:rPr lang="en-US" altLang="ko-KR" sz="1000" b="1" spc="-150" dirty="0">
                <a:solidFill>
                  <a:srgbClr val="FF3300"/>
                </a:solidFill>
              </a:rPr>
              <a:t>- Rene Magritte</a:t>
            </a:r>
            <a:endParaRPr lang="ko-KR" altLang="en-US" sz="10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76056" y="4190556"/>
            <a:ext cx="3312368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인간의 조건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이젤에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놓인 풍경화와 창 밖 풍경을 교묘하게 겹쳐 실내와 실외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그림 밖과 안의 경계를 모호하게 표현하여 낯설고 기묘한 세계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창조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4248472" cy="53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488582"/>
            <a:ext cx="669674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통찰력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(1936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알을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보고 새를 그리는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화가를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통해 예술가가 지닌 통찰력을 보여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C:\Users\PC\Desktop\la-clairvoy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9627"/>
            <a:ext cx="5616624" cy="46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pic>
        <p:nvPicPr>
          <p:cNvPr id="2051" name="Picture 3" descr="C:\Users\PC\Desktop\salvador-dali-e1474370711992dafb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365887" cy="32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6866" y="1646411"/>
            <a:ext cx="7373566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달리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(Dali, 1904~1989)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광기 어린 삶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천재적인 상상력 등으로 알려짐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이상하고 편집광적인 환각을 극도의 사실적 기법으로 표현</a:t>
            </a:r>
          </a:p>
          <a:p>
            <a:pPr marL="12573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프로이트의 정신분석학의 상징들을 그려 인간의 잠재된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257300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불안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공포 등을 표현</a:t>
            </a:r>
          </a:p>
          <a:p>
            <a:pPr marL="1881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부뉴엘과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함께 전위 영화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안달루시아의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&gt;(1928) </a:t>
            </a:r>
          </a:p>
          <a:p>
            <a:pPr marL="1881188">
              <a:lnSpc>
                <a:spcPct val="1500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등을  제작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1542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기억의 영속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(1931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나르시스의 변형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154238">
              <a:lnSpc>
                <a:spcPct val="1500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(1937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2" name="모서리가 둥근 직사각형 11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hlinkClick r:id="rId4"/>
          </p:cNvPr>
          <p:cNvSpPr txBox="1"/>
          <p:nvPr/>
        </p:nvSpPr>
        <p:spPr>
          <a:xfrm>
            <a:off x="7524328" y="162797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>
                <a:solidFill>
                  <a:srgbClr val="FF3300"/>
                </a:solidFill>
              </a:rPr>
              <a:t>미술가 살바도르 달리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artist Salvador </a:t>
            </a:r>
            <a:r>
              <a:rPr lang="en-US" altLang="ko-KR" sz="1100" b="1" spc="-150" dirty="0" err="1">
                <a:solidFill>
                  <a:srgbClr val="FF3300"/>
                </a:solidFill>
              </a:rPr>
              <a:t>Dalí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5" name="그림 14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0929" y="5257849"/>
            <a:ext cx="638942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기억의 지속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(1931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녹아내리는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시계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부식과 소멸을 암시하는 개미떼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파리 등을 통해 속절없이 흘러가는 시간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즉 죽음에 대한 강박과 불안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29" y="548680"/>
            <a:ext cx="6389423" cy="46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7" y="4869160"/>
            <a:ext cx="633670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나르시스의 변형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연못에 웅크린 모습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나르시시즘에 빠진 모습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연못 오른쪽에 수선화가 핀 달걀을 쥐고 있는 거대한 손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나르시스가 죽은 후 수선화로 변형된 모습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 표현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336705" cy="4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8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559</Words>
  <Application>Microsoft Office PowerPoint</Application>
  <PresentationFormat>화면 슬라이드 쇼(4:3)</PresentationFormat>
  <Paragraphs>76</Paragraphs>
  <Slides>15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꿈과 무의식의 세계를 표현한 </vt:lpstr>
      <vt:lpstr>차례</vt:lpstr>
      <vt:lpstr>1. 초현실주의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367</cp:revision>
  <dcterms:created xsi:type="dcterms:W3CDTF">2018-12-12T00:52:59Z</dcterms:created>
  <dcterms:modified xsi:type="dcterms:W3CDTF">2019-03-27T05:51:40Z</dcterms:modified>
</cp:coreProperties>
</file>